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Montserrat"/>
      <p:regular r:id="rId15"/>
      <p:bold r:id="rId16"/>
      <p:italic r:id="rId17"/>
      <p:boldItalic r:id="rId18"/>
    </p:embeddedFont>
    <p:embeddedFont>
      <p:font typeface="La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.fntdata"/><Relationship Id="rId11" Type="http://schemas.openxmlformats.org/officeDocument/2006/relationships/slide" Target="slides/slide6.xml"/><Relationship Id="rId22" Type="http://schemas.openxmlformats.org/officeDocument/2006/relationships/font" Target="fonts/Lato-boldItalic.fntdata"/><Relationship Id="rId10" Type="http://schemas.openxmlformats.org/officeDocument/2006/relationships/slide" Target="slides/slide5.xml"/><Relationship Id="rId21" Type="http://schemas.openxmlformats.org/officeDocument/2006/relationships/font" Target="fonts/La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regular.fntdata"/><Relationship Id="rId14" Type="http://schemas.openxmlformats.org/officeDocument/2006/relationships/slide" Target="slides/slide9.xml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regular.fntdata"/><Relationship Id="rId6" Type="http://schemas.openxmlformats.org/officeDocument/2006/relationships/slide" Target="slides/slide1.xml"/><Relationship Id="rId18" Type="http://schemas.openxmlformats.org/officeDocument/2006/relationships/font" Target="fonts/Montserrat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1daead45fb_2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1daead45fb_2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1daead45fb_2_2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1daead45fb_2_2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1e3af271af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31e3af271af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31daead45fb_2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31daead45fb_2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Pip install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Streamlit run my_app.py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1e3af271a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31e3af271a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31cfb93fffc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31cfb93fffc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Locally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Streamlit cloud directly deploy from GitHub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AWS/Google Cloud - if you need </a:t>
            </a:r>
            <a:r>
              <a:rPr lang="en-GB">
                <a:solidFill>
                  <a:schemeClr val="dk1"/>
                </a:solidFill>
              </a:rPr>
              <a:t>more flexibility and control over the infrastructure.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Analytics such as total viewers, most recent viewers, timestamp of viewers last visit etc.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31e3af271af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31e3af271af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31f7407241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31f7407241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3" name="Google Shape;13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oogle Shape;107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8" name="Google Shape;108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6" name="Google Shape;126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7" name="Google Shape;127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8" name="Google Shape;12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oogle Shape;21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2" name="Google Shape;22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" name="Google Shape;39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0" name="Google Shape;40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oogle Shape;43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4" name="Google Shape;44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7" name="Google Shape;47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8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1" name="Google Shape;51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" name="Google Shape;52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3" name="Google Shape;53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4" name="Google Shape;54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oogle Shape;58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9" name="Google Shape;59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1" name="Google Shape;61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2" name="Google Shape;6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5" name="Google Shape;65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6" name="Google Shape;66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7" name="Google Shape;67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8" name="Google Shape;68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oogle Shape;71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2" name="Google Shape;72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9" name="Google Shape;89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0" name="Google Shape;90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1" name="Google Shape;9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oogle Shape;93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4" name="Google Shape;94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6" name="Google Shape;96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7" name="Google Shape;97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8" name="Google Shape;98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9" name="Google Shape;9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2" name="Google Shape;102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4" name="Google Shape;104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5" name="Google Shape;10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9" name="Google Shape;9;p1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6111602" y="4312719"/>
            <a:ext cx="2995451" cy="83077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linkedin.com/in/leah-levy-95338534" TargetMode="External"/><Relationship Id="rId4" Type="http://schemas.openxmlformats.org/officeDocument/2006/relationships/hyperlink" Target="https://github.com/LLevy1/" TargetMode="External"/><Relationship Id="rId5" Type="http://schemas.openxmlformats.org/officeDocument/2006/relationships/image" Target="../media/image6.png"/><Relationship Id="rId6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linkedin.com/in/leah-levy-95338534" TargetMode="External"/><Relationship Id="rId4" Type="http://schemas.openxmlformats.org/officeDocument/2006/relationships/hyperlink" Target="https://github.com/LLevy1/" TargetMode="External"/><Relationship Id="rId9" Type="http://schemas.openxmlformats.org/officeDocument/2006/relationships/hyperlink" Target="https://docs.streamlit.io/" TargetMode="External"/><Relationship Id="rId5" Type="http://schemas.openxmlformats.org/officeDocument/2006/relationships/image" Target="../media/image6.png"/><Relationship Id="rId6" Type="http://schemas.openxmlformats.org/officeDocument/2006/relationships/image" Target="../media/image3.png"/><Relationship Id="rId7" Type="http://schemas.openxmlformats.org/officeDocument/2006/relationships/hyperlink" Target="https://streamlit.io/" TargetMode="External"/><Relationship Id="rId8" Type="http://schemas.openxmlformats.org/officeDocument/2006/relationships/hyperlink" Target="https://streamlit.io/gallery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3"/>
          <p:cNvSpPr txBox="1"/>
          <p:nvPr>
            <p:ph type="ctrTitle"/>
          </p:nvPr>
        </p:nvSpPr>
        <p:spPr>
          <a:xfrm>
            <a:off x="3537150" y="477275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Using Streamlit to deploy web apps and machine learning models</a:t>
            </a:r>
            <a:endParaRPr/>
          </a:p>
        </p:txBody>
      </p:sp>
      <p:sp>
        <p:nvSpPr>
          <p:cNvPr id="136" name="Google Shape;136;p13"/>
          <p:cNvSpPr txBox="1"/>
          <p:nvPr>
            <p:ph idx="1" type="subTitle"/>
          </p:nvPr>
        </p:nvSpPr>
        <p:spPr>
          <a:xfrm>
            <a:off x="5646275" y="3768975"/>
            <a:ext cx="3310800" cy="7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3"/>
              </a:rPr>
              <a:t>linkedin.com/in/leah-levy-95338534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>
                <a:solidFill>
                  <a:schemeClr val="hlink"/>
                </a:solidFill>
                <a:hlinkClick r:id="rId4"/>
              </a:rPr>
              <a:t>github.com/LLevy1/</a:t>
            </a:r>
            <a:r>
              <a:rPr lang="en-GB"/>
              <a:t> </a:t>
            </a:r>
            <a:r>
              <a:rPr lang="en-GB"/>
              <a:t> </a:t>
            </a:r>
            <a:endParaRPr/>
          </a:p>
        </p:txBody>
      </p:sp>
      <p:sp>
        <p:nvSpPr>
          <p:cNvPr id="137" name="Google Shape;137;p13"/>
          <p:cNvSpPr txBox="1"/>
          <p:nvPr/>
        </p:nvSpPr>
        <p:spPr>
          <a:xfrm>
            <a:off x="7434425" y="3074275"/>
            <a:ext cx="15225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by Leah Levy</a:t>
            </a:r>
            <a:endParaRPr sz="18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38" name="Google Shape;13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348225" y="3803175"/>
            <a:ext cx="298050" cy="251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111300" y="4203219"/>
            <a:ext cx="534976" cy="139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Introduction</a:t>
            </a:r>
            <a:endParaRPr/>
          </a:p>
        </p:txBody>
      </p:sp>
      <p:sp>
        <p:nvSpPr>
          <p:cNvPr id="145" name="Google Shape;145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Python library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Open source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Owned by Snowflake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Lightweight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Strong community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Features</a:t>
            </a:r>
            <a:endParaRPr/>
          </a:p>
        </p:txBody>
      </p:sp>
      <p:sp>
        <p:nvSpPr>
          <p:cNvPr id="151" name="Google Shape;151;p15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Minimal code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Customise with components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Live updates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Integration with Python libraries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Deploying ML Models</a:t>
            </a:r>
            <a:endParaRPr/>
          </a:p>
        </p:txBody>
      </p:sp>
      <p:sp>
        <p:nvSpPr>
          <p:cNvPr id="157" name="Google Shape;157;p16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Deploying can be awkward</a:t>
            </a: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Need a quick solution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GB"/>
              <a:t>Basic flow: </a:t>
            </a: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Load a pre-trained model (e.g. using `pickle` or Hugging Face/TensorFlow)</a:t>
            </a: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Collect input from the user (e.g. using sliders or text inputs).</a:t>
            </a: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Make a prediction using the model and display the result.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7"/>
          <p:cNvSpPr txBox="1"/>
          <p:nvPr>
            <p:ph type="title"/>
          </p:nvPr>
        </p:nvSpPr>
        <p:spPr>
          <a:xfrm>
            <a:off x="1297500" y="393750"/>
            <a:ext cx="2997000" cy="40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Basic app demo</a:t>
            </a:r>
            <a:endParaRPr/>
          </a:p>
        </p:txBody>
      </p:sp>
      <p:sp>
        <p:nvSpPr>
          <p:cNvPr id="163" name="Google Shape;163;p17"/>
          <p:cNvSpPr txBox="1"/>
          <p:nvPr>
            <p:ph idx="1" type="body"/>
          </p:nvPr>
        </p:nvSpPr>
        <p:spPr>
          <a:xfrm>
            <a:off x="367800" y="1502075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7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65" name="Google Shape;16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614725"/>
            <a:ext cx="7318625" cy="3528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70243" y="0"/>
            <a:ext cx="4173757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Demo</a:t>
            </a:r>
            <a:endParaRPr/>
          </a:p>
        </p:txBody>
      </p:sp>
      <p:sp>
        <p:nvSpPr>
          <p:cNvPr id="172" name="Google Shape;172;p18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73" name="Google Shape;17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737904"/>
            <a:ext cx="5930775" cy="2997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03656" y="0"/>
            <a:ext cx="4580620" cy="291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Deployment</a:t>
            </a:r>
            <a:endParaRPr/>
          </a:p>
        </p:txBody>
      </p:sp>
      <p:sp>
        <p:nvSpPr>
          <p:cNvPr id="180" name="Google Shape;180;p19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Locally -&gt; </a:t>
            </a:r>
            <a:r>
              <a:rPr lang="en-GB">
                <a:latin typeface="Courier New"/>
                <a:ea typeface="Courier New"/>
                <a:cs typeface="Courier New"/>
                <a:sym typeface="Courier New"/>
              </a:rPr>
              <a:t>streamlit run my_app.py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Cloud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GB" sz="1800"/>
              <a:t>Streamlit Community Cloud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GB" sz="1800"/>
              <a:t>Docker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GB" sz="1800"/>
              <a:t>Kubernetes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-GB" sz="1800"/>
              <a:t>AWS EC2, Heroku, Azure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Community cloud also provides analytics data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Additional features &amp; Security</a:t>
            </a:r>
            <a:endParaRPr/>
          </a:p>
        </p:txBody>
      </p:sp>
      <p:sp>
        <p:nvSpPr>
          <p:cNvPr id="186" name="Google Shape;186;p20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Widgets, Status elements, extra pages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Integration for interactive maps and charts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App testing framework to simulate a running Streamlit app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Cache for large datasets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Integrattion for chat input for LLMs</a:t>
            </a: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Streamlit</a:t>
            </a:r>
            <a:r>
              <a:rPr lang="en-GB"/>
              <a:t> cannot see and do not store information contained inside Streamlit apps, such as text, charts, images, etc.</a:t>
            </a: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Don’t expose sensitive data</a:t>
            </a:r>
            <a:endParaRPr/>
          </a:p>
          <a:p>
            <a:pPr indent="-3111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-GB"/>
              <a:t>Ensure your app is protected from malicious input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1"/>
          <p:cNvSpPr txBox="1"/>
          <p:nvPr>
            <p:ph type="title"/>
          </p:nvPr>
        </p:nvSpPr>
        <p:spPr>
          <a:xfrm>
            <a:off x="823850" y="21757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Thank you!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Any questions?</a:t>
            </a:r>
            <a:endParaRPr/>
          </a:p>
        </p:txBody>
      </p:sp>
      <p:sp>
        <p:nvSpPr>
          <p:cNvPr id="192" name="Google Shape;192;p21"/>
          <p:cNvSpPr txBox="1"/>
          <p:nvPr>
            <p:ph idx="4294967295" type="subTitle"/>
          </p:nvPr>
        </p:nvSpPr>
        <p:spPr>
          <a:xfrm>
            <a:off x="1358825" y="3697375"/>
            <a:ext cx="3310800" cy="77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523"/>
              <a:buNone/>
            </a:pPr>
            <a:r>
              <a:rPr lang="en-GB" sz="1417" u="sng">
                <a:solidFill>
                  <a:schemeClr val="hlink"/>
                </a:solidFill>
                <a:hlinkClick r:id="rId3"/>
              </a:rPr>
              <a:t>linkedin.com/in/leah-levy-95338534</a:t>
            </a:r>
            <a:endParaRPr sz="1417"/>
          </a:p>
          <a:p>
            <a:pPr indent="0" lvl="0" marL="0" rtl="0" algn="l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SzPts val="523"/>
              <a:buNone/>
            </a:pPr>
            <a:r>
              <a:rPr lang="en-GB" sz="1417" u="sng">
                <a:solidFill>
                  <a:schemeClr val="hlink"/>
                </a:solidFill>
                <a:hlinkClick r:id="rId4"/>
              </a:rPr>
              <a:t>github.com/LLevy1/</a:t>
            </a:r>
            <a:r>
              <a:rPr lang="en-GB" sz="1417"/>
              <a:t>  </a:t>
            </a:r>
            <a:endParaRPr sz="1417"/>
          </a:p>
        </p:txBody>
      </p:sp>
      <p:pic>
        <p:nvPicPr>
          <p:cNvPr id="193" name="Google Shape;193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60775" y="3731574"/>
            <a:ext cx="298050" cy="2516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2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823850" y="4131619"/>
            <a:ext cx="534976" cy="139775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21"/>
          <p:cNvSpPr txBox="1"/>
          <p:nvPr>
            <p:ph type="title"/>
          </p:nvPr>
        </p:nvSpPr>
        <p:spPr>
          <a:xfrm>
            <a:off x="823850" y="282975"/>
            <a:ext cx="4587000" cy="16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500"/>
              <a:t>Further reading:</a:t>
            </a:r>
            <a:endParaRPr sz="2500"/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Lato"/>
              <a:buChar char="●"/>
            </a:pPr>
            <a:r>
              <a:rPr lang="en-GB" sz="1700">
                <a:latin typeface="Lato"/>
                <a:ea typeface="Lato"/>
                <a:cs typeface="Lato"/>
                <a:sym typeface="Lato"/>
              </a:rPr>
              <a:t>Main site: </a:t>
            </a:r>
            <a:r>
              <a:rPr lang="en-GB" sz="17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7"/>
              </a:rPr>
              <a:t>https://streamlit.io/</a:t>
            </a:r>
            <a:r>
              <a:rPr lang="en-GB" sz="1700">
                <a:latin typeface="Lato"/>
                <a:ea typeface="Lato"/>
                <a:cs typeface="Lato"/>
                <a:sym typeface="Lato"/>
              </a:rPr>
              <a:t> </a:t>
            </a:r>
            <a:endParaRPr sz="1700">
              <a:latin typeface="Lato"/>
              <a:ea typeface="Lato"/>
              <a:cs typeface="Lato"/>
              <a:sym typeface="Lato"/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Lato"/>
              <a:buChar char="●"/>
            </a:pPr>
            <a:r>
              <a:rPr lang="en-GB" sz="1700">
                <a:latin typeface="Lato"/>
                <a:ea typeface="Lato"/>
                <a:cs typeface="Lato"/>
                <a:sym typeface="Lato"/>
              </a:rPr>
              <a:t>G</a:t>
            </a:r>
            <a:r>
              <a:rPr lang="en-GB" sz="1700">
                <a:latin typeface="Lato"/>
                <a:ea typeface="Lato"/>
                <a:cs typeface="Lato"/>
                <a:sym typeface="Lato"/>
              </a:rPr>
              <a:t>allery: </a:t>
            </a:r>
            <a:r>
              <a:rPr lang="en-GB" sz="1700" u="sng">
                <a:solidFill>
                  <a:schemeClr val="accent5"/>
                </a:solidFill>
                <a:latin typeface="Lato"/>
                <a:ea typeface="Lato"/>
                <a:cs typeface="Lato"/>
                <a:sym typeface="Lato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https://streamlit.io/gallery</a:t>
            </a:r>
            <a:r>
              <a:rPr lang="en-GB" sz="1700">
                <a:latin typeface="Lato"/>
                <a:ea typeface="Lato"/>
                <a:cs typeface="Lato"/>
                <a:sym typeface="Lato"/>
              </a:rPr>
              <a:t> </a:t>
            </a:r>
            <a:endParaRPr sz="1700">
              <a:latin typeface="Lato"/>
              <a:ea typeface="Lato"/>
              <a:cs typeface="Lato"/>
              <a:sym typeface="Lato"/>
            </a:endParaRPr>
          </a:p>
          <a:p>
            <a:pPr indent="-3365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Lato"/>
              <a:buChar char="●"/>
            </a:pPr>
            <a:r>
              <a:rPr lang="en-GB" sz="1700">
                <a:latin typeface="Lato"/>
                <a:ea typeface="Lato"/>
                <a:cs typeface="Lato"/>
                <a:sym typeface="Lato"/>
              </a:rPr>
              <a:t>Docs: </a:t>
            </a:r>
            <a:r>
              <a:rPr lang="en-GB" sz="17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9"/>
              </a:rPr>
              <a:t>https://docs.streamlit.io/</a:t>
            </a:r>
            <a:r>
              <a:rPr lang="en-GB" sz="1700">
                <a:latin typeface="Lato"/>
                <a:ea typeface="Lato"/>
                <a:cs typeface="Lato"/>
                <a:sym typeface="Lato"/>
              </a:rPr>
              <a:t> </a:t>
            </a:r>
            <a:endParaRPr sz="1700"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