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Nunito"/>
      <p:regular r:id="rId34"/>
      <p:bold r:id="rId35"/>
      <p:italic r:id="rId36"/>
      <p:boldItalic r:id="rId37"/>
    </p:embeddedFont>
    <p:embeddedFont>
      <p:font typeface="Maven Pro"/>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Nunito-bold.fntdata"/><Relationship Id="rId12" Type="http://schemas.openxmlformats.org/officeDocument/2006/relationships/slide" Target="slides/slide7.xml"/><Relationship Id="rId34" Type="http://schemas.openxmlformats.org/officeDocument/2006/relationships/font" Target="fonts/Nunito-regular.fntdata"/><Relationship Id="rId15" Type="http://schemas.openxmlformats.org/officeDocument/2006/relationships/slide" Target="slides/slide10.xml"/><Relationship Id="rId37" Type="http://schemas.openxmlformats.org/officeDocument/2006/relationships/font" Target="fonts/Nunito-boldItalic.fntdata"/><Relationship Id="rId14" Type="http://schemas.openxmlformats.org/officeDocument/2006/relationships/slide" Target="slides/slide9.xml"/><Relationship Id="rId36" Type="http://schemas.openxmlformats.org/officeDocument/2006/relationships/font" Target="fonts/Nunito-italic.fntdata"/><Relationship Id="rId17" Type="http://schemas.openxmlformats.org/officeDocument/2006/relationships/slide" Target="slides/slide12.xml"/><Relationship Id="rId39" Type="http://schemas.openxmlformats.org/officeDocument/2006/relationships/font" Target="fonts/MavenPro-bold.fntdata"/><Relationship Id="rId16" Type="http://schemas.openxmlformats.org/officeDocument/2006/relationships/slide" Target="slides/slide11.xml"/><Relationship Id="rId38" Type="http://schemas.openxmlformats.org/officeDocument/2006/relationships/font" Target="fonts/MavenPr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db814652ca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db814652ca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db814652ca_0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db814652ca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db814652ca_0_10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db814652ca_0_10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db814652ca_0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db814652ca_0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db814652ca_0_9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db814652ca_0_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db814652ca_0_10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db814652ca_0_10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db814652ca_0_10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db814652ca_0_10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db814652ca_0_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db814652ca_0_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db814652ca_0_9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db814652ca_0_9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2db814652ca_0_9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2db814652ca_0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db814652ca_0_9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db814652ca_0_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db814652ca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db814652ca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db814652ca_0_9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db814652ca_0_9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db814652ca_0_9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db814652ca_0_9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db814652ca_0_9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db814652ca_0_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db814652ca_0_9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db814652ca_0_9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db814652ca_0_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db814652ca_0_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dd757e6cf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dd757e6cf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db814652ca_0_9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db814652ca_0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db814652ca_0_10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db814652ca_0_10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db814652ca_0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db814652ca_0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db814652ca_0_8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db814652ca_0_8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db814652ca_0_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db814652ca_0_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db814652ca_0_10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db814652ca_0_1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de3ec484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de3ec484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dd757e6cf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2dd757e6cf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dd757e6cff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dd757e6cf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de3ec4849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de3ec4849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django-rest-framework.org/api-guide/viewset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github.com/django/django/blob/1a36dce9c5e0627d46582829d7abd47ed872e3aa/django/http/request.py#L5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github.com/Ori-Roza/drf-api-action" TargetMode="External"/><Relationship Id="rId4" Type="http://schemas.openxmlformats.org/officeDocument/2006/relationships/hyperlink" Target="https://github.com/Ori-Roza" TargetMode="External"/><Relationship Id="rId5" Type="http://schemas.openxmlformats.org/officeDocument/2006/relationships/hyperlink" Target="https://il.linkedin.com/in/ori-roza-37168413b" TargetMode="External"/><Relationship Id="rId6"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django-rest-framework.org/api-guide/serializer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Making </a:t>
            </a:r>
            <a:r>
              <a:rPr lang="en"/>
              <a:t>web</a:t>
            </a:r>
            <a:r>
              <a:rPr lang="en"/>
              <a:t> </a:t>
            </a:r>
            <a:r>
              <a:rPr lang="en"/>
              <a:t>api</a:t>
            </a:r>
            <a:r>
              <a:rPr lang="en"/>
              <a:t> testing easy </a:t>
            </a:r>
            <a:endParaRPr/>
          </a:p>
        </p:txBody>
      </p:sp>
      <p:pic>
        <p:nvPicPr>
          <p:cNvPr id="278" name="Google Shape;278;p13"/>
          <p:cNvPicPr preferRelativeResize="0"/>
          <p:nvPr/>
        </p:nvPicPr>
        <p:blipFill rotWithShape="1">
          <a:blip r:embed="rId3">
            <a:alphaModFix/>
          </a:blip>
          <a:srcRect b="2730" l="0" r="0" t="-2730"/>
          <a:stretch/>
        </p:blipFill>
        <p:spPr>
          <a:xfrm>
            <a:off x="133500" y="1748175"/>
            <a:ext cx="4582226" cy="27879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@action decorator?</a:t>
            </a:r>
            <a:endParaRPr/>
          </a:p>
          <a:p>
            <a:pPr indent="0" lvl="0" marL="0" rtl="0" algn="l">
              <a:spcBef>
                <a:spcPts val="0"/>
              </a:spcBef>
              <a:spcAft>
                <a:spcPts val="0"/>
              </a:spcAft>
              <a:buNone/>
            </a:pPr>
            <a:r>
              <a:rPr lang="en" sz="1911"/>
              <a:t>Intro main components in django-rest-framework</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33" name="Google Shape;333;p22"/>
          <p:cNvSpPr txBox="1"/>
          <p:nvPr>
            <p:ph idx="1" type="body"/>
          </p:nvPr>
        </p:nvSpPr>
        <p:spPr>
          <a:xfrm>
            <a:off x="1111300" y="1647950"/>
            <a:ext cx="8559000" cy="302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Based on </a:t>
            </a:r>
            <a:r>
              <a:rPr lang="en" u="sng">
                <a:solidFill>
                  <a:schemeClr val="hlink"/>
                </a:solidFill>
                <a:hlinkClick r:id="rId3"/>
              </a:rPr>
              <a:t>docs</a:t>
            </a:r>
            <a:r>
              <a:rPr lang="en"/>
              <a:t>:</a:t>
            </a:r>
            <a:br>
              <a:rPr lang="en"/>
            </a:br>
            <a:r>
              <a:rPr lang="en"/>
              <a:t>    “””</a:t>
            </a:r>
            <a:br>
              <a:rPr lang="en"/>
            </a:br>
            <a:r>
              <a:rPr lang="en"/>
              <a:t>    If you have ad-hoc methods that should be routable,</a:t>
            </a:r>
            <a:br>
              <a:rPr lang="en"/>
            </a:br>
            <a:r>
              <a:rPr lang="en"/>
              <a:t>     you can mark them as such with the action decorator.</a:t>
            </a:r>
            <a:br>
              <a:rPr lang="en"/>
            </a:br>
            <a:r>
              <a:rPr lang="en"/>
              <a:t>    “””</a:t>
            </a:r>
            <a:endParaRPr/>
          </a:p>
          <a:p>
            <a:pPr indent="0" lvl="0" marL="0" rtl="0" algn="l">
              <a:spcBef>
                <a:spcPts val="1200"/>
              </a:spcBef>
              <a:spcAft>
                <a:spcPts val="0"/>
              </a:spcAft>
              <a:buNone/>
            </a:pPr>
            <a:r>
              <a:rPr lang="en"/>
              <a:t>This decorator is very straightforward.</a:t>
            </a:r>
            <a:br>
              <a:rPr lang="en"/>
            </a:br>
            <a:r>
              <a:rPr lang="en"/>
              <a:t>It defines a route in a ViewSet and usually requires the following arguments:</a:t>
            </a:r>
            <a:endParaRPr/>
          </a:p>
          <a:p>
            <a:pPr indent="-311150" lvl="0" marL="914400" rtl="0" algn="l">
              <a:spcBef>
                <a:spcPts val="1200"/>
              </a:spcBef>
              <a:spcAft>
                <a:spcPts val="0"/>
              </a:spcAft>
              <a:buSzPts val="1300"/>
              <a:buChar char="●"/>
            </a:pPr>
            <a:r>
              <a:rPr b="1" lang="en"/>
              <a:t>detail</a:t>
            </a:r>
            <a:r>
              <a:rPr lang="en"/>
              <a:t>: whether the call expects to get PK or not.</a:t>
            </a:r>
            <a:endParaRPr/>
          </a:p>
          <a:p>
            <a:pPr indent="-311150" lvl="0" marL="914400" rtl="0" algn="l">
              <a:spcBef>
                <a:spcPts val="0"/>
              </a:spcBef>
              <a:spcAft>
                <a:spcPts val="0"/>
              </a:spcAft>
              <a:buSzPts val="1300"/>
              <a:buChar char="●"/>
            </a:pPr>
            <a:r>
              <a:rPr b="1" lang="en"/>
              <a:t>methods</a:t>
            </a:r>
            <a:r>
              <a:rPr lang="en"/>
              <a:t>: which methods the call supports.</a:t>
            </a:r>
            <a:endParaRPr/>
          </a:p>
          <a:p>
            <a:pPr indent="-311150" lvl="0" marL="914400" rtl="0" algn="l">
              <a:spcBef>
                <a:spcPts val="0"/>
              </a:spcBef>
              <a:spcAft>
                <a:spcPts val="0"/>
              </a:spcAft>
              <a:buSzPts val="1300"/>
              <a:buChar char="●"/>
            </a:pPr>
            <a:r>
              <a:rPr b="1" lang="en"/>
              <a:t>serializer_class</a:t>
            </a:r>
            <a:r>
              <a:rPr lang="en"/>
              <a:t>: the serializer that handles the specific view.</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ViewSet?</a:t>
            </a:r>
            <a:endParaRPr/>
          </a:p>
          <a:p>
            <a:pPr indent="0" lvl="0" marL="0" rtl="0" algn="l">
              <a:spcBef>
                <a:spcPts val="0"/>
              </a:spcBef>
              <a:spcAft>
                <a:spcPts val="0"/>
              </a:spcAft>
              <a:buNone/>
            </a:pPr>
            <a:r>
              <a:rPr lang="en" sz="1911"/>
              <a:t>Intro main components in django-rest-framework</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39" name="Google Shape;339;p23"/>
          <p:cNvPicPr preferRelativeResize="0"/>
          <p:nvPr/>
        </p:nvPicPr>
        <p:blipFill>
          <a:blip r:embed="rId3">
            <a:alphaModFix/>
          </a:blip>
          <a:stretch>
            <a:fillRect/>
          </a:stretch>
        </p:blipFill>
        <p:spPr>
          <a:xfrm>
            <a:off x="1213450" y="1597875"/>
            <a:ext cx="7595399" cy="25839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Mocking Request object</a:t>
            </a:r>
            <a:endParaRPr/>
          </a:p>
          <a:p>
            <a:pPr indent="0" lvl="0" marL="0" rtl="0" algn="l">
              <a:spcBef>
                <a:spcPts val="0"/>
              </a:spcBef>
              <a:spcAft>
                <a:spcPts val="0"/>
              </a:spcAft>
              <a:buNone/>
            </a:pPr>
            <a:r>
              <a:rPr lang="en" sz="1911"/>
              <a:t>drf-api-action internals</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5" name="Google Shape;345;p24"/>
          <p:cNvSpPr txBox="1"/>
          <p:nvPr>
            <p:ph idx="1" type="body"/>
          </p:nvPr>
        </p:nvSpPr>
        <p:spPr>
          <a:xfrm>
            <a:off x="482075" y="1597875"/>
            <a:ext cx="8559000" cy="2541600"/>
          </a:xfrm>
          <a:prstGeom prst="rect">
            <a:avLst/>
          </a:prstGeom>
        </p:spPr>
        <p:txBody>
          <a:bodyPr anchorCtr="0" anchor="t" bIns="91425" lIns="91425" spcFirstLastPara="1" rIns="91425" wrap="square" tIns="91425">
            <a:normAutofit/>
          </a:bodyPr>
          <a:lstStyle/>
          <a:p>
            <a:pPr indent="-311150" lvl="0" marL="914400" rtl="0" algn="l">
              <a:spcBef>
                <a:spcPts val="0"/>
              </a:spcBef>
              <a:spcAft>
                <a:spcPts val="0"/>
              </a:spcAft>
              <a:buSzPts val="1300"/>
              <a:buChar char="●"/>
            </a:pPr>
            <a:r>
              <a:rPr lang="en"/>
              <a:t>Each endpoint method expects an </a:t>
            </a:r>
            <a:r>
              <a:rPr lang="en" u="sng">
                <a:solidFill>
                  <a:schemeClr val="hlink"/>
                </a:solidFill>
                <a:hlinkClick r:id="rId3"/>
              </a:rPr>
              <a:t>HTTPRequest</a:t>
            </a:r>
            <a:r>
              <a:rPr lang="en"/>
              <a:t> object</a:t>
            </a:r>
            <a:br>
              <a:rPr lang="en"/>
            </a:br>
            <a:endParaRPr/>
          </a:p>
          <a:p>
            <a:pPr indent="-311150" lvl="0" marL="914400" rtl="0" algn="l">
              <a:spcBef>
                <a:spcPts val="0"/>
              </a:spcBef>
              <a:spcAft>
                <a:spcPts val="0"/>
              </a:spcAft>
              <a:buSzPts val="1300"/>
              <a:buChar char="●"/>
            </a:pPr>
            <a:r>
              <a:rPr lang="en"/>
              <a:t>Request data commonly represented in request object by `.data` or `query_params` </a:t>
            </a:r>
            <a:r>
              <a:rPr lang="en"/>
              <a:t>attributes</a:t>
            </a:r>
            <a:r>
              <a:rPr lang="en"/>
              <a:t>.</a:t>
            </a:r>
            <a:br>
              <a:rPr lang="en"/>
            </a:br>
            <a:endParaRPr/>
          </a:p>
          <a:p>
            <a:pPr indent="-311150" lvl="0" marL="914400" rtl="0" algn="l">
              <a:spcBef>
                <a:spcPts val="0"/>
              </a:spcBef>
              <a:spcAft>
                <a:spcPts val="0"/>
              </a:spcAft>
              <a:buSzPts val="1300"/>
              <a:buChar char="●"/>
            </a:pPr>
            <a:r>
              <a:rPr lang="en"/>
              <a:t>Request is passed to the endpoint &amp; needs to be injected in ViewSet.</a:t>
            </a:r>
            <a:br>
              <a:rPr lang="en"/>
            </a:br>
            <a:endParaRPr/>
          </a:p>
          <a:p>
            <a:pPr indent="-311150" lvl="0" marL="914400" rtl="0" algn="l">
              <a:spcBef>
                <a:spcPts val="0"/>
              </a:spcBef>
              <a:spcAft>
                <a:spcPts val="0"/>
              </a:spcAft>
              <a:buSzPts val="1300"/>
              <a:buChar char="●"/>
            </a:pPr>
            <a:r>
              <a:rPr lang="en"/>
              <a:t>We need m</a:t>
            </a:r>
            <a:r>
              <a:rPr lang="en"/>
              <a:t>inimum requirements to create our mocked Request object.</a:t>
            </a:r>
            <a:endParaRPr/>
          </a:p>
          <a:p>
            <a:pPr indent="0" lvl="0" marL="137160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5"/>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Mocking Request object</a:t>
            </a:r>
            <a:endParaRPr/>
          </a:p>
          <a:p>
            <a:pPr indent="0" lvl="0" marL="0" rtl="0" algn="l">
              <a:spcBef>
                <a:spcPts val="0"/>
              </a:spcBef>
              <a:spcAft>
                <a:spcPts val="0"/>
              </a:spcAft>
              <a:buNone/>
            </a:pPr>
            <a:r>
              <a:rPr lang="en" sz="1911"/>
              <a:t>drf-api-action internals</a:t>
            </a:r>
            <a:endParaRPr/>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51" name="Google Shape;351;p25"/>
          <p:cNvPicPr preferRelativeResize="0"/>
          <p:nvPr/>
        </p:nvPicPr>
        <p:blipFill>
          <a:blip r:embed="rId3">
            <a:alphaModFix/>
          </a:blip>
          <a:stretch>
            <a:fillRect/>
          </a:stretch>
        </p:blipFill>
        <p:spPr>
          <a:xfrm>
            <a:off x="935225" y="1723293"/>
            <a:ext cx="6453274" cy="27101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6"/>
          <p:cNvSpPr txBox="1"/>
          <p:nvPr>
            <p:ph type="title"/>
          </p:nvPr>
        </p:nvSpPr>
        <p:spPr>
          <a:xfrm>
            <a:off x="1303800" y="598575"/>
            <a:ext cx="78402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Injecting our mocked request and serializer class</a:t>
            </a:r>
            <a:endParaRPr/>
          </a:p>
          <a:p>
            <a:pPr indent="0" lvl="0" marL="0" rtl="0" algn="l">
              <a:spcBef>
                <a:spcPts val="0"/>
              </a:spcBef>
              <a:spcAft>
                <a:spcPts val="0"/>
              </a:spcAft>
              <a:buNone/>
            </a:pPr>
            <a:r>
              <a:rPr lang="en" sz="1911"/>
              <a:t>drf-api-action internals</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57" name="Google Shape;357;p26"/>
          <p:cNvSpPr txBox="1"/>
          <p:nvPr>
            <p:ph idx="1" type="body"/>
          </p:nvPr>
        </p:nvSpPr>
        <p:spPr>
          <a:xfrm>
            <a:off x="456000" y="1597875"/>
            <a:ext cx="8688000" cy="3654000"/>
          </a:xfrm>
          <a:prstGeom prst="rect">
            <a:avLst/>
          </a:prstGeom>
        </p:spPr>
        <p:txBody>
          <a:bodyPr anchorCtr="0" anchor="t" bIns="91425" lIns="91425" spcFirstLastPara="1" rIns="91425" wrap="square" tIns="91425">
            <a:normAutofit/>
          </a:bodyPr>
          <a:lstStyle/>
          <a:p>
            <a:pPr indent="-311150" lvl="0" marL="914400" rtl="0" algn="l">
              <a:spcBef>
                <a:spcPts val="0"/>
              </a:spcBef>
              <a:spcAft>
                <a:spcPts val="0"/>
              </a:spcAft>
              <a:buSzPts val="1300"/>
              <a:buChar char="●"/>
            </a:pPr>
            <a:r>
              <a:rPr lang="en"/>
              <a:t>Each endpoint method uses a serializer from action decorator’s `serializer_class` param or default one from viewset.</a:t>
            </a:r>
            <a:br>
              <a:rPr lang="en"/>
            </a:br>
            <a:endParaRPr/>
          </a:p>
          <a:p>
            <a:pPr indent="-311150" lvl="0" marL="914400" rtl="0" algn="l">
              <a:spcBef>
                <a:spcPts val="0"/>
              </a:spcBef>
              <a:spcAft>
                <a:spcPts val="0"/>
              </a:spcAft>
              <a:buSzPts val="1300"/>
              <a:buChar char="●"/>
            </a:pPr>
            <a:r>
              <a:rPr lang="en"/>
              <a:t>DRF injects the right serializer to each endpoint in runtime.</a:t>
            </a:r>
            <a:br>
              <a:rPr lang="en"/>
            </a:br>
            <a:endParaRPr/>
          </a:p>
          <a:p>
            <a:pPr indent="-311150" lvl="0" marL="914400" rtl="0" algn="l">
              <a:spcBef>
                <a:spcPts val="0"/>
              </a:spcBef>
              <a:spcAft>
                <a:spcPts val="0"/>
              </a:spcAft>
              <a:buSzPts val="1300"/>
              <a:buChar char="●"/>
            </a:pPr>
            <a:r>
              <a:rPr lang="en"/>
              <a:t>W</a:t>
            </a:r>
            <a:r>
              <a:rPr lang="en"/>
              <a:t>e want to follow this behavior and inject the corresponded serializer on each method run.</a:t>
            </a:r>
            <a:endParaRPr/>
          </a:p>
          <a:p>
            <a:pPr indent="0" lvl="0" marL="1371600" rtl="0" algn="l">
              <a:spcBef>
                <a:spcPts val="1200"/>
              </a:spcBef>
              <a:spcAft>
                <a:spcPts val="0"/>
              </a:spcAft>
              <a:buNone/>
            </a:pPr>
            <a:r>
              <a:t/>
            </a:r>
            <a:endParaRPr/>
          </a:p>
          <a:p>
            <a:pPr indent="0" lvl="0" marL="137160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7"/>
          <p:cNvSpPr txBox="1"/>
          <p:nvPr>
            <p:ph idx="1" type="body"/>
          </p:nvPr>
        </p:nvSpPr>
        <p:spPr>
          <a:xfrm>
            <a:off x="222300" y="1489375"/>
            <a:ext cx="8688000" cy="3654000"/>
          </a:xfrm>
          <a:prstGeom prst="rect">
            <a:avLst/>
          </a:prstGeom>
        </p:spPr>
        <p:txBody>
          <a:bodyPr anchorCtr="0" anchor="t" bIns="91425" lIns="91425" spcFirstLastPara="1" rIns="91425" wrap="square" tIns="91425">
            <a:normAutofit/>
          </a:bodyPr>
          <a:lstStyle/>
          <a:p>
            <a:pPr indent="0" lvl="0" marL="914400" rtl="0" algn="l">
              <a:spcBef>
                <a:spcPts val="0"/>
              </a:spcBef>
              <a:spcAft>
                <a:spcPts val="0"/>
              </a:spcAft>
              <a:buNone/>
            </a:pPr>
            <a:r>
              <a:rPr lang="en"/>
              <a:t>First, extract serializer_class parameter from endpoint’s @action:</a:t>
            </a:r>
            <a:endParaRPr/>
          </a:p>
          <a:p>
            <a:pPr indent="0" lvl="0" marL="914400" rtl="0" algn="l">
              <a:spcBef>
                <a:spcPts val="1200"/>
              </a:spcBef>
              <a:spcAft>
                <a:spcPts val="0"/>
              </a:spcAft>
              <a:buNone/>
            </a:pPr>
            <a:r>
              <a:rPr b="1" lang="en"/>
              <a:t>func</a:t>
            </a:r>
            <a:r>
              <a:rPr lang="en"/>
              <a:t> - an </a:t>
            </a:r>
            <a:r>
              <a:rPr lang="en"/>
              <a:t>endpoint (method)</a:t>
            </a:r>
            <a:r>
              <a:rPr lang="en"/>
              <a:t> from our ViewSet (we will get to it later)</a:t>
            </a:r>
            <a:br>
              <a:rPr lang="en"/>
            </a:br>
            <a:br>
              <a:rPr lang="en"/>
            </a:br>
            <a:endParaRPr/>
          </a:p>
          <a:p>
            <a:pPr indent="0" lvl="0" marL="1371600" rtl="0" algn="l">
              <a:spcBef>
                <a:spcPts val="1200"/>
              </a:spcBef>
              <a:spcAft>
                <a:spcPts val="0"/>
              </a:spcAft>
              <a:buNone/>
            </a:pPr>
            <a:r>
              <a:t/>
            </a:r>
            <a:endParaRPr sz="900"/>
          </a:p>
          <a:p>
            <a:pPr indent="0" lvl="0" marL="0" rtl="0" algn="l">
              <a:spcBef>
                <a:spcPts val="1200"/>
              </a:spcBef>
              <a:spcAft>
                <a:spcPts val="1200"/>
              </a:spcAft>
              <a:buNone/>
            </a:pPr>
            <a:r>
              <a:t/>
            </a:r>
            <a:endParaRPr sz="900"/>
          </a:p>
        </p:txBody>
      </p:sp>
      <p:pic>
        <p:nvPicPr>
          <p:cNvPr id="363" name="Google Shape;363;p27"/>
          <p:cNvPicPr preferRelativeResize="0"/>
          <p:nvPr/>
        </p:nvPicPr>
        <p:blipFill>
          <a:blip r:embed="rId3">
            <a:alphaModFix/>
          </a:blip>
          <a:stretch>
            <a:fillRect/>
          </a:stretch>
        </p:blipFill>
        <p:spPr>
          <a:xfrm>
            <a:off x="1214200" y="2355700"/>
            <a:ext cx="6293223" cy="1047350"/>
          </a:xfrm>
          <a:prstGeom prst="rect">
            <a:avLst/>
          </a:prstGeom>
          <a:noFill/>
          <a:ln>
            <a:noFill/>
          </a:ln>
        </p:spPr>
      </p:pic>
      <p:sp>
        <p:nvSpPr>
          <p:cNvPr id="364" name="Google Shape;364;p27"/>
          <p:cNvSpPr txBox="1"/>
          <p:nvPr>
            <p:ph type="title"/>
          </p:nvPr>
        </p:nvSpPr>
        <p:spPr>
          <a:xfrm>
            <a:off x="1303800" y="598575"/>
            <a:ext cx="78402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Injecting our mocked request and serializer class</a:t>
            </a:r>
            <a:endParaRPr/>
          </a:p>
          <a:p>
            <a:pPr indent="0" lvl="0" marL="0" rtl="0" algn="l">
              <a:spcBef>
                <a:spcPts val="0"/>
              </a:spcBef>
              <a:spcAft>
                <a:spcPts val="0"/>
              </a:spcAft>
              <a:buNone/>
            </a:pPr>
            <a:r>
              <a:rPr lang="en" sz="1911"/>
              <a:t>drf-api-action internals</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8"/>
          <p:cNvSpPr txBox="1"/>
          <p:nvPr>
            <p:ph idx="1" type="body"/>
          </p:nvPr>
        </p:nvSpPr>
        <p:spPr>
          <a:xfrm>
            <a:off x="-80775" y="1489500"/>
            <a:ext cx="8688000" cy="3654000"/>
          </a:xfrm>
          <a:prstGeom prst="rect">
            <a:avLst/>
          </a:prstGeom>
        </p:spPr>
        <p:txBody>
          <a:bodyPr anchorCtr="0" anchor="t" bIns="91425" lIns="91425" spcFirstLastPara="1" rIns="91425" wrap="square" tIns="91425">
            <a:normAutofit/>
          </a:bodyPr>
          <a:lstStyle/>
          <a:p>
            <a:pPr indent="0" lvl="0" marL="1371600" rtl="0" algn="l">
              <a:spcBef>
                <a:spcPts val="0"/>
              </a:spcBef>
              <a:spcAft>
                <a:spcPts val="1200"/>
              </a:spcAft>
              <a:buNone/>
            </a:pPr>
            <a:r>
              <a:rPr lang="en"/>
              <a:t>Second, we will inject our objects into our viewset instance:</a:t>
            </a:r>
            <a:br>
              <a:rPr lang="en"/>
            </a:br>
            <a:br>
              <a:rPr lang="en"/>
            </a:br>
            <a:endParaRPr/>
          </a:p>
        </p:txBody>
      </p:sp>
      <p:pic>
        <p:nvPicPr>
          <p:cNvPr id="370" name="Google Shape;370;p28"/>
          <p:cNvPicPr preferRelativeResize="0"/>
          <p:nvPr/>
        </p:nvPicPr>
        <p:blipFill>
          <a:blip r:embed="rId3">
            <a:alphaModFix/>
          </a:blip>
          <a:stretch>
            <a:fillRect/>
          </a:stretch>
        </p:blipFill>
        <p:spPr>
          <a:xfrm>
            <a:off x="1381900" y="1886988"/>
            <a:ext cx="6189699" cy="1369525"/>
          </a:xfrm>
          <a:prstGeom prst="rect">
            <a:avLst/>
          </a:prstGeom>
          <a:noFill/>
          <a:ln>
            <a:noFill/>
          </a:ln>
        </p:spPr>
      </p:pic>
      <p:sp>
        <p:nvSpPr>
          <p:cNvPr id="371" name="Google Shape;371;p28"/>
          <p:cNvSpPr txBox="1"/>
          <p:nvPr>
            <p:ph type="title"/>
          </p:nvPr>
        </p:nvSpPr>
        <p:spPr>
          <a:xfrm>
            <a:off x="1303800" y="598575"/>
            <a:ext cx="78402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Injecting our mocked request and serializer class</a:t>
            </a:r>
            <a:endParaRPr/>
          </a:p>
          <a:p>
            <a:pPr indent="0" lvl="0" marL="0" rtl="0" algn="l">
              <a:spcBef>
                <a:spcPts val="0"/>
              </a:spcBef>
              <a:spcAft>
                <a:spcPts val="0"/>
              </a:spcAft>
              <a:buNone/>
            </a:pPr>
            <a:r>
              <a:rPr lang="en" sz="1911"/>
              <a:t>drf-api-action internals</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9"/>
          <p:cNvSpPr txBox="1"/>
          <p:nvPr>
            <p:ph type="title"/>
          </p:nvPr>
        </p:nvSpPr>
        <p:spPr>
          <a:xfrm>
            <a:off x="1303800" y="599400"/>
            <a:ext cx="78402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Injecting our mocked request and serializer class</a:t>
            </a:r>
            <a:endParaRPr/>
          </a:p>
          <a:p>
            <a:pPr indent="0" lvl="0" marL="0" rtl="0" algn="l">
              <a:spcBef>
                <a:spcPts val="0"/>
              </a:spcBef>
              <a:spcAft>
                <a:spcPts val="0"/>
              </a:spcAft>
              <a:buNone/>
            </a:pPr>
            <a:r>
              <a:rPr lang="en" sz="1911"/>
              <a:t>drf-api-action internals</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a:p>
        </p:txBody>
      </p:sp>
      <p:sp>
        <p:nvSpPr>
          <p:cNvPr id="377" name="Google Shape;377;p29"/>
          <p:cNvSpPr txBox="1"/>
          <p:nvPr/>
        </p:nvSpPr>
        <p:spPr>
          <a:xfrm>
            <a:off x="1303800" y="1537638"/>
            <a:ext cx="5820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Nunito"/>
                <a:ea typeface="Nunito"/>
                <a:cs typeface="Nunito"/>
                <a:sym typeface="Nunito"/>
              </a:rPr>
              <a:t>Third, we will override get_serializer method:</a:t>
            </a:r>
            <a:endParaRPr sz="1300">
              <a:solidFill>
                <a:schemeClr val="dk2"/>
              </a:solidFill>
              <a:latin typeface="Nunito"/>
              <a:ea typeface="Nunito"/>
              <a:cs typeface="Nunito"/>
              <a:sym typeface="Nunito"/>
            </a:endParaRPr>
          </a:p>
        </p:txBody>
      </p:sp>
      <p:pic>
        <p:nvPicPr>
          <p:cNvPr id="378" name="Google Shape;378;p29"/>
          <p:cNvPicPr preferRelativeResize="0"/>
          <p:nvPr/>
        </p:nvPicPr>
        <p:blipFill>
          <a:blip r:embed="rId3">
            <a:alphaModFix/>
          </a:blip>
          <a:stretch>
            <a:fillRect/>
          </a:stretch>
        </p:blipFill>
        <p:spPr>
          <a:xfrm>
            <a:off x="1303800" y="2064848"/>
            <a:ext cx="7527825" cy="1300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0"/>
          <p:cNvSpPr txBox="1"/>
          <p:nvPr>
            <p:ph idx="1" type="body"/>
          </p:nvPr>
        </p:nvSpPr>
        <p:spPr>
          <a:xfrm>
            <a:off x="222300" y="1666675"/>
            <a:ext cx="8559000" cy="2541600"/>
          </a:xfrm>
          <a:prstGeom prst="rect">
            <a:avLst/>
          </a:prstGeom>
        </p:spPr>
        <p:txBody>
          <a:bodyPr anchorCtr="0" anchor="t" bIns="91425" lIns="91425" spcFirstLastPara="1" rIns="91425" wrap="square" tIns="91425">
            <a:normAutofit/>
          </a:bodyPr>
          <a:lstStyle/>
          <a:p>
            <a:pPr indent="0" lvl="0" marL="914400" rtl="0" algn="l">
              <a:spcBef>
                <a:spcPts val="0"/>
              </a:spcBef>
              <a:spcAft>
                <a:spcPts val="1200"/>
              </a:spcAft>
              <a:buNone/>
            </a:pPr>
            <a:br>
              <a:rPr lang="en"/>
            </a:br>
            <a:br>
              <a:rPr lang="en"/>
            </a:br>
            <a:br>
              <a:rPr lang="en"/>
            </a:br>
            <a:endParaRPr/>
          </a:p>
        </p:txBody>
      </p:sp>
      <p:pic>
        <p:nvPicPr>
          <p:cNvPr id="384" name="Google Shape;384;p30"/>
          <p:cNvPicPr preferRelativeResize="0"/>
          <p:nvPr/>
        </p:nvPicPr>
        <p:blipFill>
          <a:blip r:embed="rId3">
            <a:alphaModFix/>
          </a:blip>
          <a:stretch>
            <a:fillRect/>
          </a:stretch>
        </p:blipFill>
        <p:spPr>
          <a:xfrm>
            <a:off x="1411425" y="1597875"/>
            <a:ext cx="5824624" cy="3387625"/>
          </a:xfrm>
          <a:prstGeom prst="rect">
            <a:avLst/>
          </a:prstGeom>
          <a:noFill/>
          <a:ln>
            <a:noFill/>
          </a:ln>
        </p:spPr>
      </p:pic>
      <p:sp>
        <p:nvSpPr>
          <p:cNvPr id="385" name="Google Shape;385;p3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Put it All Together</a:t>
            </a:r>
            <a:endParaRPr/>
          </a:p>
          <a:p>
            <a:pPr indent="0" lvl="0" marL="0" rtl="0" algn="l">
              <a:spcBef>
                <a:spcPts val="0"/>
              </a:spcBef>
              <a:spcAft>
                <a:spcPts val="0"/>
              </a:spcAft>
              <a:buNone/>
            </a:pPr>
            <a:r>
              <a:rPr lang="en" sz="1911"/>
              <a:t>drf-api-action internals</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1"/>
          <p:cNvSpPr txBox="1"/>
          <p:nvPr>
            <p:ph idx="1" type="body"/>
          </p:nvPr>
        </p:nvSpPr>
        <p:spPr>
          <a:xfrm>
            <a:off x="222300" y="1666675"/>
            <a:ext cx="8559000" cy="2541600"/>
          </a:xfrm>
          <a:prstGeom prst="rect">
            <a:avLst/>
          </a:prstGeom>
        </p:spPr>
        <p:txBody>
          <a:bodyPr anchorCtr="0" anchor="t" bIns="91425" lIns="91425" spcFirstLastPara="1" rIns="91425" wrap="square" tIns="91425">
            <a:normAutofit/>
          </a:bodyPr>
          <a:lstStyle/>
          <a:p>
            <a:pPr indent="0" lvl="0" marL="914400" rtl="0" algn="l">
              <a:spcBef>
                <a:spcPts val="0"/>
              </a:spcBef>
              <a:spcAft>
                <a:spcPts val="1200"/>
              </a:spcAft>
              <a:buNone/>
            </a:pPr>
            <a:br>
              <a:rPr lang="en"/>
            </a:br>
            <a:br>
              <a:rPr lang="en"/>
            </a:br>
            <a:br>
              <a:rPr lang="en"/>
            </a:br>
            <a:endParaRPr/>
          </a:p>
        </p:txBody>
      </p:sp>
      <p:pic>
        <p:nvPicPr>
          <p:cNvPr id="391" name="Google Shape;391;p31"/>
          <p:cNvPicPr preferRelativeResize="0"/>
          <p:nvPr/>
        </p:nvPicPr>
        <p:blipFill>
          <a:blip r:embed="rId3">
            <a:alphaModFix/>
          </a:blip>
          <a:stretch>
            <a:fillRect/>
          </a:stretch>
        </p:blipFill>
        <p:spPr>
          <a:xfrm>
            <a:off x="1087550" y="1666675"/>
            <a:ext cx="7462999" cy="1274150"/>
          </a:xfrm>
          <a:prstGeom prst="rect">
            <a:avLst/>
          </a:prstGeom>
          <a:noFill/>
          <a:ln>
            <a:noFill/>
          </a:ln>
        </p:spPr>
      </p:pic>
      <p:sp>
        <p:nvSpPr>
          <p:cNvPr id="392" name="Google Shape;392;p3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Put it All Together</a:t>
            </a:r>
            <a:endParaRPr/>
          </a:p>
          <a:p>
            <a:pPr indent="0" lvl="0" marL="0" rtl="0" algn="l">
              <a:spcBef>
                <a:spcPts val="0"/>
              </a:spcBef>
              <a:spcAft>
                <a:spcPts val="0"/>
              </a:spcAft>
              <a:buNone/>
            </a:pPr>
            <a:r>
              <a:rPr lang="en" sz="1911"/>
              <a:t>drf-api-action internals</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Who Am I?</a:t>
            </a:r>
            <a:endParaRPr/>
          </a:p>
        </p:txBody>
      </p:sp>
      <p:sp>
        <p:nvSpPr>
          <p:cNvPr id="284" name="Google Shape;284;p14"/>
          <p:cNvSpPr txBox="1"/>
          <p:nvPr>
            <p:ph idx="1" type="body"/>
          </p:nvPr>
        </p:nvSpPr>
        <p:spPr>
          <a:xfrm>
            <a:off x="1269150" y="156480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28 years old, from </a:t>
            </a:r>
            <a:r>
              <a:rPr lang="en"/>
              <a:t>Givatayim.</a:t>
            </a:r>
            <a:endParaRPr/>
          </a:p>
          <a:p>
            <a:pPr indent="-311150" lvl="0" marL="457200" rtl="0" algn="l">
              <a:spcBef>
                <a:spcPts val="0"/>
              </a:spcBef>
              <a:spcAft>
                <a:spcPts val="0"/>
              </a:spcAft>
              <a:buSzPts val="1300"/>
              <a:buChar char="●"/>
            </a:pPr>
            <a:r>
              <a:rPr lang="en"/>
              <a:t>Ex-8200.</a:t>
            </a:r>
            <a:endParaRPr/>
          </a:p>
          <a:p>
            <a:pPr indent="-311150" lvl="0" marL="457200" rtl="0" algn="l">
              <a:spcBef>
                <a:spcPts val="0"/>
              </a:spcBef>
              <a:spcAft>
                <a:spcPts val="0"/>
              </a:spcAft>
              <a:buSzPts val="1300"/>
              <a:buChar char="●"/>
            </a:pPr>
            <a:r>
              <a:rPr lang="en"/>
              <a:t>Worked in several startups.</a:t>
            </a:r>
            <a:endParaRPr/>
          </a:p>
          <a:p>
            <a:pPr indent="-311150" lvl="0" marL="457200" rtl="0" algn="l">
              <a:spcBef>
                <a:spcPts val="0"/>
              </a:spcBef>
              <a:spcAft>
                <a:spcPts val="0"/>
              </a:spcAft>
              <a:buSzPts val="1300"/>
              <a:buChar char="●"/>
            </a:pPr>
            <a:r>
              <a:rPr lang="en"/>
              <a:t>Was a digital nomad.</a:t>
            </a:r>
            <a:endParaRPr/>
          </a:p>
          <a:p>
            <a:pPr indent="-311150" lvl="0" marL="457200" rtl="0" algn="l">
              <a:spcBef>
                <a:spcPts val="0"/>
              </a:spcBef>
              <a:spcAft>
                <a:spcPts val="0"/>
              </a:spcAft>
              <a:buSzPts val="1300"/>
              <a:buChar char="●"/>
            </a:pPr>
            <a:r>
              <a:rPr lang="en"/>
              <a:t>Currently working at bluevine.</a:t>
            </a:r>
            <a:endParaRPr/>
          </a:p>
          <a:p>
            <a:pPr indent="-311150" lvl="0" marL="457200" rtl="0" algn="l">
              <a:spcBef>
                <a:spcPts val="0"/>
              </a:spcBef>
              <a:spcAft>
                <a:spcPts val="0"/>
              </a:spcAft>
              <a:buSzPts val="1300"/>
              <a:buChar char="●"/>
            </a:pPr>
            <a:r>
              <a:rPr lang="en"/>
              <a:t>Creator of </a:t>
            </a:r>
            <a:r>
              <a:rPr lang="en" u="sng">
                <a:solidFill>
                  <a:schemeClr val="hlink"/>
                </a:solidFill>
                <a:hlinkClick r:id="rId3"/>
              </a:rPr>
              <a:t>drf-api-action</a:t>
            </a:r>
            <a:r>
              <a:rPr lang="en"/>
              <a:t>.</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Github: </a:t>
            </a:r>
            <a:r>
              <a:rPr lang="en" u="sng">
                <a:solidFill>
                  <a:schemeClr val="hlink"/>
                </a:solidFill>
                <a:hlinkClick r:id="rId4"/>
              </a:rPr>
              <a:t>Ori-Roza</a:t>
            </a:r>
            <a:r>
              <a:rPr lang="en"/>
              <a:t>                           Linkedin: </a:t>
            </a:r>
            <a:r>
              <a:rPr lang="en" u="sng">
                <a:solidFill>
                  <a:schemeClr val="hlink"/>
                </a:solidFill>
                <a:hlinkClick r:id="rId5"/>
              </a:rPr>
              <a:t>Ori Roza</a:t>
            </a:r>
            <a:endParaRPr/>
          </a:p>
        </p:txBody>
      </p:sp>
      <p:pic>
        <p:nvPicPr>
          <p:cNvPr id="285" name="Google Shape;285;p14"/>
          <p:cNvPicPr preferRelativeResize="0"/>
          <p:nvPr/>
        </p:nvPicPr>
        <p:blipFill>
          <a:blip r:embed="rId6">
            <a:alphaModFix/>
          </a:blip>
          <a:stretch>
            <a:fillRect/>
          </a:stretch>
        </p:blipFill>
        <p:spPr>
          <a:xfrm>
            <a:off x="5868100" y="1564800"/>
            <a:ext cx="2013900" cy="2013900"/>
          </a:xfrm>
          <a:prstGeom prst="roundRect">
            <a:avLst>
              <a:gd fmla="val 16667" name="adj"/>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2"/>
          <p:cNvSpPr txBox="1"/>
          <p:nvPr>
            <p:ph idx="1" type="body"/>
          </p:nvPr>
        </p:nvSpPr>
        <p:spPr>
          <a:xfrm>
            <a:off x="222300" y="1666675"/>
            <a:ext cx="8559000" cy="2541600"/>
          </a:xfrm>
          <a:prstGeom prst="rect">
            <a:avLst/>
          </a:prstGeom>
        </p:spPr>
        <p:txBody>
          <a:bodyPr anchorCtr="0" anchor="t" bIns="91425" lIns="91425" spcFirstLastPara="1" rIns="91425" wrap="square" tIns="91425">
            <a:normAutofit/>
          </a:bodyPr>
          <a:lstStyle/>
          <a:p>
            <a:pPr indent="0" lvl="0" marL="914400" rtl="0" algn="l">
              <a:spcBef>
                <a:spcPts val="0"/>
              </a:spcBef>
              <a:spcAft>
                <a:spcPts val="1200"/>
              </a:spcAft>
              <a:buNone/>
            </a:pPr>
            <a:br>
              <a:rPr lang="en"/>
            </a:br>
            <a:br>
              <a:rPr lang="en"/>
            </a:br>
            <a:br>
              <a:rPr lang="en"/>
            </a:br>
            <a:endParaRPr/>
          </a:p>
        </p:txBody>
      </p:sp>
      <p:pic>
        <p:nvPicPr>
          <p:cNvPr id="398" name="Google Shape;398;p32"/>
          <p:cNvPicPr preferRelativeResize="0"/>
          <p:nvPr/>
        </p:nvPicPr>
        <p:blipFill>
          <a:blip r:embed="rId3">
            <a:alphaModFix/>
          </a:blip>
          <a:stretch>
            <a:fillRect/>
          </a:stretch>
        </p:blipFill>
        <p:spPr>
          <a:xfrm>
            <a:off x="1303800" y="1809725"/>
            <a:ext cx="5103926" cy="2447900"/>
          </a:xfrm>
          <a:prstGeom prst="rect">
            <a:avLst/>
          </a:prstGeom>
          <a:noFill/>
          <a:ln>
            <a:noFill/>
          </a:ln>
        </p:spPr>
      </p:pic>
      <p:sp>
        <p:nvSpPr>
          <p:cNvPr id="399" name="Google Shape;399;p32"/>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Put it All Together</a:t>
            </a:r>
            <a:endParaRPr/>
          </a:p>
          <a:p>
            <a:pPr indent="0" lvl="0" marL="0" rtl="0" algn="l">
              <a:spcBef>
                <a:spcPts val="0"/>
              </a:spcBef>
              <a:spcAft>
                <a:spcPts val="0"/>
              </a:spcAft>
              <a:buNone/>
            </a:pPr>
            <a:r>
              <a:rPr lang="en" sz="1911"/>
              <a:t>drf-api-action internals</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Explicitly &amp; Simplicity</a:t>
            </a:r>
            <a:br>
              <a:rPr lang="en"/>
            </a:br>
            <a:r>
              <a:rPr lang="en" sz="1911"/>
              <a:t>drf-api-action benefits &amp; examples</a:t>
            </a:r>
            <a:endParaRPr sz="191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5" name="Google Shape;405;p33"/>
          <p:cNvSpPr txBox="1"/>
          <p:nvPr>
            <p:ph idx="1" type="body"/>
          </p:nvPr>
        </p:nvSpPr>
        <p:spPr>
          <a:xfrm>
            <a:off x="1263375" y="15555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No code addition needed in ViewSet class.</a:t>
            </a:r>
            <a:br>
              <a:rPr lang="en"/>
            </a:br>
            <a:endParaRPr/>
          </a:p>
          <a:p>
            <a:pPr indent="-311150" lvl="0" marL="457200" rtl="0" algn="l">
              <a:spcBef>
                <a:spcPts val="0"/>
              </a:spcBef>
              <a:spcAft>
                <a:spcPts val="0"/>
              </a:spcAft>
              <a:buSzPts val="1300"/>
              <a:buChar char="●"/>
            </a:pPr>
            <a:r>
              <a:rPr lang="en"/>
              <a:t>No need to use `reverse` function or use an explicit url.</a:t>
            </a:r>
            <a:br>
              <a:rPr lang="en"/>
            </a:br>
            <a:endParaRPr/>
          </a:p>
          <a:p>
            <a:pPr indent="-311150" lvl="0" marL="457200" rtl="0" algn="l">
              <a:spcBef>
                <a:spcPts val="0"/>
              </a:spcBef>
              <a:spcAft>
                <a:spcPts val="0"/>
              </a:spcAft>
              <a:buSzPts val="1300"/>
              <a:buChar char="●"/>
            </a:pPr>
            <a:r>
              <a:rPr lang="en"/>
              <a:t>Calling endpoints is easy.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34"/>
          <p:cNvPicPr preferRelativeResize="0"/>
          <p:nvPr/>
        </p:nvPicPr>
        <p:blipFill>
          <a:blip r:embed="rId3">
            <a:alphaModFix/>
          </a:blip>
          <a:stretch>
            <a:fillRect/>
          </a:stretch>
        </p:blipFill>
        <p:spPr>
          <a:xfrm>
            <a:off x="1188525" y="1829075"/>
            <a:ext cx="6766951" cy="1894325"/>
          </a:xfrm>
          <a:prstGeom prst="rect">
            <a:avLst/>
          </a:prstGeom>
          <a:noFill/>
          <a:ln>
            <a:noFill/>
          </a:ln>
        </p:spPr>
      </p:pic>
      <p:sp>
        <p:nvSpPr>
          <p:cNvPr id="411" name="Google Shape;411;p3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Explicitly &amp; Simplicity</a:t>
            </a:r>
            <a:br>
              <a:rPr lang="en"/>
            </a:br>
            <a:r>
              <a:rPr lang="en" sz="1911"/>
              <a:t>drf-api-action benefits &amp; examples</a:t>
            </a:r>
            <a:endParaRPr sz="191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5"/>
          <p:cNvSpPr txBox="1"/>
          <p:nvPr>
            <p:ph idx="1" type="body"/>
          </p:nvPr>
        </p:nvSpPr>
        <p:spPr>
          <a:xfrm>
            <a:off x="709125" y="1535350"/>
            <a:ext cx="7030500" cy="25416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rPr lang="en"/>
              <a:t>Instead of getting 500 or 400 we can catch the specific exception!</a:t>
            </a:r>
            <a:br>
              <a:rPr lang="en"/>
            </a:br>
            <a:endParaRPr/>
          </a:p>
        </p:txBody>
      </p:sp>
      <p:sp>
        <p:nvSpPr>
          <p:cNvPr id="417" name="Google Shape;417;p35"/>
          <p:cNvSpPr txBox="1"/>
          <p:nvPr>
            <p:ph type="title"/>
          </p:nvPr>
        </p:nvSpPr>
        <p:spPr>
          <a:xfrm>
            <a:off x="1212850" y="598550"/>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 traceback are explicit</a:t>
            </a:r>
            <a:br>
              <a:rPr lang="en"/>
            </a:br>
            <a:r>
              <a:rPr lang="en" sz="1911"/>
              <a:t>drf-api-action benefits &amp; examples</a:t>
            </a:r>
            <a:endParaRPr sz="191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36"/>
          <p:cNvPicPr preferRelativeResize="0"/>
          <p:nvPr/>
        </p:nvPicPr>
        <p:blipFill>
          <a:blip r:embed="rId3">
            <a:alphaModFix/>
          </a:blip>
          <a:stretch>
            <a:fillRect/>
          </a:stretch>
        </p:blipFill>
        <p:spPr>
          <a:xfrm>
            <a:off x="1155925" y="1679850"/>
            <a:ext cx="6832151" cy="2565976"/>
          </a:xfrm>
          <a:prstGeom prst="rect">
            <a:avLst/>
          </a:prstGeom>
          <a:noFill/>
          <a:ln>
            <a:noFill/>
          </a:ln>
        </p:spPr>
      </p:pic>
      <p:sp>
        <p:nvSpPr>
          <p:cNvPr id="423" name="Google Shape;423;p36"/>
          <p:cNvSpPr txBox="1"/>
          <p:nvPr>
            <p:ph type="title"/>
          </p:nvPr>
        </p:nvSpPr>
        <p:spPr>
          <a:xfrm>
            <a:off x="1212850" y="598550"/>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 traceback are explicit</a:t>
            </a:r>
            <a:br>
              <a:rPr lang="en"/>
            </a:br>
            <a:r>
              <a:rPr lang="en" sz="1911"/>
              <a:t>drf-api-action benefits &amp; examples</a:t>
            </a:r>
            <a:endParaRPr sz="191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37"/>
          <p:cNvPicPr preferRelativeResize="0"/>
          <p:nvPr/>
        </p:nvPicPr>
        <p:blipFill>
          <a:blip r:embed="rId3">
            <a:alphaModFix/>
          </a:blip>
          <a:stretch>
            <a:fillRect/>
          </a:stretch>
        </p:blipFill>
        <p:spPr>
          <a:xfrm>
            <a:off x="2142200" y="1417700"/>
            <a:ext cx="3698576" cy="3586474"/>
          </a:xfrm>
          <a:prstGeom prst="rect">
            <a:avLst/>
          </a:prstGeom>
          <a:noFill/>
          <a:ln>
            <a:noFill/>
          </a:ln>
        </p:spPr>
      </p:pic>
      <p:sp>
        <p:nvSpPr>
          <p:cNvPr id="429" name="Google Shape;429;p37"/>
          <p:cNvSpPr txBox="1"/>
          <p:nvPr>
            <p:ph type="title"/>
          </p:nvPr>
        </p:nvSpPr>
        <p:spPr>
          <a:xfrm>
            <a:off x="1212850" y="598550"/>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 traceback are explicit</a:t>
            </a:r>
            <a:br>
              <a:rPr lang="en"/>
            </a:br>
            <a:r>
              <a:rPr lang="en" sz="1911"/>
              <a:t>drf-api-action benefits &amp; examples</a:t>
            </a:r>
            <a:endParaRPr sz="191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8"/>
          <p:cNvSpPr txBox="1"/>
          <p:nvPr>
            <p:ph idx="1" type="body"/>
          </p:nvPr>
        </p:nvSpPr>
        <p:spPr>
          <a:xfrm>
            <a:off x="814300" y="1546900"/>
            <a:ext cx="7030500" cy="25416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rPr lang="en"/>
              <a:t>We can test pagination mechanism and get bulks!</a:t>
            </a:r>
            <a:br>
              <a:rPr lang="en"/>
            </a:br>
            <a:endParaRPr/>
          </a:p>
        </p:txBody>
      </p:sp>
      <p:sp>
        <p:nvSpPr>
          <p:cNvPr id="435" name="Google Shape;435;p3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Pagination</a:t>
            </a:r>
            <a:br>
              <a:rPr lang="en"/>
            </a:br>
            <a:r>
              <a:rPr lang="en" sz="1911"/>
              <a:t>drf-api-action benefits &amp; examples</a:t>
            </a:r>
            <a:endParaRPr sz="191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39"/>
          <p:cNvPicPr preferRelativeResize="0"/>
          <p:nvPr/>
        </p:nvPicPr>
        <p:blipFill>
          <a:blip r:embed="rId3">
            <a:alphaModFix/>
          </a:blip>
          <a:stretch>
            <a:fillRect/>
          </a:stretch>
        </p:blipFill>
        <p:spPr>
          <a:xfrm>
            <a:off x="1160950" y="1597875"/>
            <a:ext cx="5913524" cy="3118050"/>
          </a:xfrm>
          <a:prstGeom prst="rect">
            <a:avLst/>
          </a:prstGeom>
          <a:noFill/>
          <a:ln>
            <a:noFill/>
          </a:ln>
        </p:spPr>
      </p:pic>
      <p:sp>
        <p:nvSpPr>
          <p:cNvPr id="441" name="Google Shape;441;p3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Pagination</a:t>
            </a:r>
            <a:br>
              <a:rPr lang="en"/>
            </a:br>
            <a:r>
              <a:rPr lang="en" sz="1911"/>
              <a:t>drf-api-action benefits &amp; examples</a:t>
            </a:r>
            <a:endParaRPr sz="1911"/>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0"/>
          <p:cNvSpPr txBox="1"/>
          <p:nvPr>
            <p:ph type="title"/>
          </p:nvPr>
        </p:nvSpPr>
        <p:spPr>
          <a:xfrm>
            <a:off x="1303800" y="608700"/>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Thank You!!!</a:t>
            </a:r>
            <a:endParaRPr/>
          </a:p>
        </p:txBody>
      </p:sp>
      <p:sp>
        <p:nvSpPr>
          <p:cNvPr id="447" name="Google Shape;447;p4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Any 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Lecture Agenda</a:t>
            </a:r>
            <a:endParaRPr/>
          </a:p>
        </p:txBody>
      </p:sp>
      <p:sp>
        <p:nvSpPr>
          <p:cNvPr id="291" name="Google Shape;291;p15"/>
          <p:cNvSpPr txBox="1"/>
          <p:nvPr>
            <p:ph idx="1" type="body"/>
          </p:nvPr>
        </p:nvSpPr>
        <p:spPr>
          <a:xfrm>
            <a:off x="1303800" y="1384400"/>
            <a:ext cx="7030500" cy="35469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b="1" lang="en"/>
              <a:t>drf-api-action?</a:t>
            </a:r>
            <a:br>
              <a:rPr b="1" lang="en"/>
            </a:br>
            <a:endParaRPr b="1"/>
          </a:p>
          <a:p>
            <a:pPr indent="-311150" lvl="0" marL="457200" rtl="0" algn="l">
              <a:spcBef>
                <a:spcPts val="0"/>
              </a:spcBef>
              <a:spcAft>
                <a:spcPts val="0"/>
              </a:spcAft>
              <a:buSzPts val="1300"/>
              <a:buChar char="●"/>
            </a:pPr>
            <a:r>
              <a:rPr b="1" lang="en"/>
              <a:t>Intro main components in django-rest-framework</a:t>
            </a:r>
            <a:endParaRPr b="1"/>
          </a:p>
          <a:p>
            <a:pPr indent="-298450" lvl="1" marL="914400" rtl="0" algn="l">
              <a:spcBef>
                <a:spcPts val="0"/>
              </a:spcBef>
              <a:spcAft>
                <a:spcPts val="0"/>
              </a:spcAft>
              <a:buSzPts val="1100"/>
              <a:buChar char="○"/>
            </a:pPr>
            <a:r>
              <a:rPr lang="en"/>
              <a:t>What is a Serializer?</a:t>
            </a:r>
            <a:endParaRPr/>
          </a:p>
          <a:p>
            <a:pPr indent="-298450" lvl="1" marL="914400" rtl="0" algn="l">
              <a:spcBef>
                <a:spcPts val="0"/>
              </a:spcBef>
              <a:spcAft>
                <a:spcPts val="0"/>
              </a:spcAft>
              <a:buSzPts val="1100"/>
              <a:buChar char="○"/>
            </a:pPr>
            <a:r>
              <a:rPr lang="en"/>
              <a:t>What is the @action decorator?</a:t>
            </a:r>
            <a:endParaRPr/>
          </a:p>
          <a:p>
            <a:pPr indent="-298450" lvl="1" marL="914400" rtl="0" algn="l">
              <a:spcBef>
                <a:spcPts val="0"/>
              </a:spcBef>
              <a:spcAft>
                <a:spcPts val="0"/>
              </a:spcAft>
              <a:buSzPts val="1100"/>
              <a:buChar char="○"/>
            </a:pPr>
            <a:r>
              <a:rPr lang="en"/>
              <a:t>What is a ViewSet?</a:t>
            </a:r>
            <a:br>
              <a:rPr b="1" lang="en"/>
            </a:br>
            <a:endParaRPr b="1" sz="1500"/>
          </a:p>
          <a:p>
            <a:pPr indent="-311150" lvl="0" marL="457200" rtl="0" algn="l">
              <a:spcBef>
                <a:spcPts val="0"/>
              </a:spcBef>
              <a:spcAft>
                <a:spcPts val="0"/>
              </a:spcAft>
              <a:buSzPts val="1300"/>
              <a:buChar char="●"/>
            </a:pPr>
            <a:r>
              <a:rPr b="1" lang="en"/>
              <a:t>drf-api-action internals</a:t>
            </a:r>
            <a:endParaRPr/>
          </a:p>
          <a:p>
            <a:pPr indent="-298450" lvl="1" marL="914400" rtl="0" algn="l">
              <a:spcBef>
                <a:spcPts val="0"/>
              </a:spcBef>
              <a:spcAft>
                <a:spcPts val="0"/>
              </a:spcAft>
              <a:buSzPts val="1100"/>
              <a:buChar char="○"/>
            </a:pPr>
            <a:r>
              <a:rPr lang="en"/>
              <a:t>Mocking Request object</a:t>
            </a:r>
            <a:endParaRPr/>
          </a:p>
          <a:p>
            <a:pPr indent="-298450" lvl="1" marL="914400" rtl="0" algn="l">
              <a:spcBef>
                <a:spcPts val="0"/>
              </a:spcBef>
              <a:spcAft>
                <a:spcPts val="0"/>
              </a:spcAft>
              <a:buSzPts val="1100"/>
              <a:buChar char="○"/>
            </a:pPr>
            <a:r>
              <a:rPr lang="en"/>
              <a:t>Injecting our mocked request and serializer class</a:t>
            </a:r>
            <a:endParaRPr/>
          </a:p>
          <a:p>
            <a:pPr indent="-298450" lvl="1" marL="914400" rtl="0" algn="l">
              <a:spcBef>
                <a:spcPts val="0"/>
              </a:spcBef>
              <a:spcAft>
                <a:spcPts val="0"/>
              </a:spcAft>
              <a:buSzPts val="1100"/>
              <a:buChar char="○"/>
            </a:pPr>
            <a:r>
              <a:rPr lang="en"/>
              <a:t>Put it all together</a:t>
            </a:r>
            <a:br>
              <a:rPr lang="en"/>
            </a:br>
            <a:endParaRPr/>
          </a:p>
          <a:p>
            <a:pPr indent="-311150" lvl="0" marL="457200" rtl="0" algn="l">
              <a:spcBef>
                <a:spcPts val="0"/>
              </a:spcBef>
              <a:spcAft>
                <a:spcPts val="0"/>
              </a:spcAft>
              <a:buSzPts val="1300"/>
              <a:buChar char="●"/>
            </a:pPr>
            <a:r>
              <a:rPr b="1" lang="en"/>
              <a:t>drf-api-action benefits &amp; examples</a:t>
            </a:r>
            <a:endParaRPr b="1"/>
          </a:p>
          <a:p>
            <a:pPr indent="-298450" lvl="1" marL="914400" rtl="0" algn="l">
              <a:spcBef>
                <a:spcPts val="0"/>
              </a:spcBef>
              <a:spcAft>
                <a:spcPts val="0"/>
              </a:spcAft>
              <a:buSzPts val="1100"/>
              <a:buChar char="○"/>
            </a:pPr>
            <a:r>
              <a:rPr lang="en"/>
              <a:t>Explicitly &amp; Simplicity</a:t>
            </a:r>
            <a:endParaRPr/>
          </a:p>
          <a:p>
            <a:pPr indent="-298450" lvl="1" marL="914400" rtl="0" algn="l">
              <a:spcBef>
                <a:spcPts val="0"/>
              </a:spcBef>
              <a:spcAft>
                <a:spcPts val="0"/>
              </a:spcAft>
              <a:buSzPts val="1100"/>
              <a:buChar char="○"/>
            </a:pPr>
            <a:r>
              <a:rPr lang="en"/>
              <a:t>Method traceback is explicit</a:t>
            </a:r>
            <a:endParaRPr/>
          </a:p>
          <a:p>
            <a:pPr indent="-298450" lvl="1" marL="914400" rtl="0" algn="l">
              <a:spcBef>
                <a:spcPts val="0"/>
              </a:spcBef>
              <a:spcAft>
                <a:spcPts val="0"/>
              </a:spcAft>
              <a:buSzPts val="1100"/>
              <a:buChar char="○"/>
            </a:pPr>
            <a:r>
              <a:rPr lang="en"/>
              <a:t>Pagination</a:t>
            </a:r>
            <a:br>
              <a:rPr lang="en"/>
            </a:br>
            <a:endParaRPr b="1"/>
          </a:p>
          <a:p>
            <a:pPr indent="0" lvl="0" marL="457200" rtl="0" algn="l">
              <a:spcBef>
                <a:spcPts val="1200"/>
              </a:spcBef>
              <a:spcAft>
                <a:spcPts val="1200"/>
              </a:spcAft>
              <a:buNone/>
            </a:pP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drf-api-action?</a:t>
            </a:r>
            <a:endParaRPr/>
          </a:p>
          <a:p>
            <a:pPr indent="0" lvl="0" marL="0" rtl="0" algn="l">
              <a:spcBef>
                <a:spcPts val="0"/>
              </a:spcBef>
              <a:spcAft>
                <a:spcPts val="0"/>
              </a:spcAft>
              <a:buNone/>
            </a:pPr>
            <a:r>
              <a:t/>
            </a:r>
            <a:endParaRPr/>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7" name="Google Shape;297;p16"/>
          <p:cNvSpPr txBox="1"/>
          <p:nvPr>
            <p:ph idx="1" type="body"/>
          </p:nvPr>
        </p:nvSpPr>
        <p:spPr>
          <a:xfrm>
            <a:off x="1303800" y="1407375"/>
            <a:ext cx="7030500" cy="19524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A pytest plugin for django-rest-framework endpoint testing.</a:t>
            </a:r>
            <a:br>
              <a:rPr lang="en"/>
            </a:br>
            <a:endParaRPr/>
          </a:p>
          <a:p>
            <a:pPr indent="-311150" lvl="0" marL="457200" rtl="0" algn="l">
              <a:spcBef>
                <a:spcPts val="0"/>
              </a:spcBef>
              <a:spcAft>
                <a:spcPts val="0"/>
              </a:spcAft>
              <a:buSzPts val="1300"/>
              <a:buChar char="●"/>
            </a:pPr>
            <a:r>
              <a:rPr lang="en"/>
              <a:t>Giving the ability to call endpoint as they where a simple functions.</a:t>
            </a:r>
            <a:br>
              <a:rPr lang="en"/>
            </a:br>
            <a:endParaRPr/>
          </a:p>
          <a:p>
            <a:pPr indent="-311150" lvl="0" marL="457200" rtl="0" algn="l">
              <a:spcBef>
                <a:spcPts val="0"/>
              </a:spcBef>
              <a:spcAft>
                <a:spcPts val="0"/>
              </a:spcAft>
              <a:buSzPts val="1300"/>
              <a:buChar char="●"/>
            </a:pPr>
            <a:r>
              <a:rPr lang="en"/>
              <a:t>Support in exception traceback, pagination…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drf-api-action?</a:t>
            </a:r>
            <a:endParaRPr/>
          </a:p>
          <a:p>
            <a:pPr indent="0" lvl="0" marL="0" rtl="0" algn="l">
              <a:spcBef>
                <a:spcPts val="0"/>
              </a:spcBef>
              <a:spcAft>
                <a:spcPts val="0"/>
              </a:spcAft>
              <a:buNone/>
            </a:pPr>
            <a:r>
              <a:t/>
            </a:r>
            <a:endParaRPr/>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03" name="Google Shape;303;p17"/>
          <p:cNvPicPr preferRelativeResize="0"/>
          <p:nvPr/>
        </p:nvPicPr>
        <p:blipFill>
          <a:blip r:embed="rId3">
            <a:alphaModFix/>
          </a:blip>
          <a:stretch>
            <a:fillRect/>
          </a:stretch>
        </p:blipFill>
        <p:spPr>
          <a:xfrm>
            <a:off x="1162075" y="1512200"/>
            <a:ext cx="5820475" cy="1943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drf-api-action?</a:t>
            </a:r>
            <a:endParaRPr/>
          </a:p>
          <a:p>
            <a:pPr indent="0" lvl="0" marL="0" rtl="0" algn="l">
              <a:spcBef>
                <a:spcPts val="0"/>
              </a:spcBef>
              <a:spcAft>
                <a:spcPts val="0"/>
              </a:spcAft>
              <a:buNone/>
            </a:pPr>
            <a:r>
              <a:t/>
            </a:r>
            <a:endParaRPr/>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09" name="Google Shape;309;p18"/>
          <p:cNvPicPr preferRelativeResize="0"/>
          <p:nvPr/>
        </p:nvPicPr>
        <p:blipFill>
          <a:blip r:embed="rId3">
            <a:alphaModFix/>
          </a:blip>
          <a:stretch>
            <a:fillRect/>
          </a:stretch>
        </p:blipFill>
        <p:spPr>
          <a:xfrm>
            <a:off x="1188525" y="1508700"/>
            <a:ext cx="6766951" cy="1894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Serializer?</a:t>
            </a:r>
            <a:endParaRPr/>
          </a:p>
          <a:p>
            <a:pPr indent="0" lvl="0" marL="0" rtl="0" algn="l">
              <a:spcBef>
                <a:spcPts val="0"/>
              </a:spcBef>
              <a:spcAft>
                <a:spcPts val="0"/>
              </a:spcAft>
              <a:buNone/>
            </a:pPr>
            <a:r>
              <a:rPr lang="en" sz="1911"/>
              <a:t>Intro main components in django-rest-framework</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5" name="Google Shape;315;p19"/>
          <p:cNvSpPr txBox="1"/>
          <p:nvPr>
            <p:ph idx="1" type="body"/>
          </p:nvPr>
        </p:nvSpPr>
        <p:spPr>
          <a:xfrm>
            <a:off x="1111300" y="1759100"/>
            <a:ext cx="8559000" cy="3020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Based on </a:t>
            </a:r>
            <a:r>
              <a:rPr lang="en" u="sng">
                <a:solidFill>
                  <a:schemeClr val="hlink"/>
                </a:solidFill>
                <a:hlinkClick r:id="rId3"/>
              </a:rPr>
              <a:t>docs</a:t>
            </a:r>
            <a:r>
              <a:rPr lang="en"/>
              <a:t>:</a:t>
            </a:r>
            <a:br>
              <a:rPr lang="en"/>
            </a:br>
            <a:r>
              <a:rPr lang="en"/>
              <a:t>    “””</a:t>
            </a:r>
            <a:br>
              <a:rPr lang="en"/>
            </a:br>
            <a:r>
              <a:rPr lang="en"/>
              <a:t>Serializers allow complex data such as querysets and model instances to be converted to native Python datatypes that can then be easily rendered into JSON, XML or other content types. Serializers also provide deserialization, allowing parsed data to be converted back into complex types, </a:t>
            </a:r>
            <a:br>
              <a:rPr lang="en"/>
            </a:br>
            <a:r>
              <a:rPr lang="en"/>
              <a:t>after first validating the incoming data.</a:t>
            </a:r>
            <a:br>
              <a:rPr lang="en"/>
            </a:b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Serializer?</a:t>
            </a:r>
            <a:endParaRPr/>
          </a:p>
          <a:p>
            <a:pPr indent="0" lvl="0" marL="0" rtl="0" algn="l">
              <a:spcBef>
                <a:spcPts val="0"/>
              </a:spcBef>
              <a:spcAft>
                <a:spcPts val="0"/>
              </a:spcAft>
              <a:buNone/>
            </a:pPr>
            <a:r>
              <a:rPr lang="en" sz="1911"/>
              <a:t>Intro main components in django-rest-framework</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21" name="Google Shape;321;p20"/>
          <p:cNvPicPr preferRelativeResize="0"/>
          <p:nvPr/>
        </p:nvPicPr>
        <p:blipFill>
          <a:blip r:embed="rId3">
            <a:alphaModFix/>
          </a:blip>
          <a:stretch>
            <a:fillRect/>
          </a:stretch>
        </p:blipFill>
        <p:spPr>
          <a:xfrm>
            <a:off x="1303800" y="1477425"/>
            <a:ext cx="4931332" cy="3240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Serializer?</a:t>
            </a:r>
            <a:endParaRPr/>
          </a:p>
          <a:p>
            <a:pPr indent="0" lvl="0" marL="0" rtl="0" algn="l">
              <a:spcBef>
                <a:spcPts val="0"/>
              </a:spcBef>
              <a:spcAft>
                <a:spcPts val="0"/>
              </a:spcAft>
              <a:buNone/>
            </a:pPr>
            <a:r>
              <a:rPr lang="en" sz="1911"/>
              <a:t>Intro main components in django-rest-framework</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0" rtl="0" algn="l">
              <a:spcBef>
                <a:spcPts val="0"/>
              </a:spcBef>
              <a:spcAft>
                <a:spcPts val="0"/>
              </a:spcAft>
              <a:buNone/>
            </a:pPr>
            <a:r>
              <a:t/>
            </a:r>
            <a:endParaRPr sz="1911"/>
          </a:p>
          <a:p>
            <a:pPr indent="0" lvl="0" marL="9144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27" name="Google Shape;327;p21"/>
          <p:cNvPicPr preferRelativeResize="0"/>
          <p:nvPr/>
        </p:nvPicPr>
        <p:blipFill>
          <a:blip r:embed="rId3">
            <a:alphaModFix/>
          </a:blip>
          <a:stretch>
            <a:fillRect/>
          </a:stretch>
        </p:blipFill>
        <p:spPr>
          <a:xfrm>
            <a:off x="1303800" y="1597872"/>
            <a:ext cx="7687800" cy="27014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